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30" autoAdjust="0"/>
  </p:normalViewPr>
  <p:slideViewPr>
    <p:cSldViewPr>
      <p:cViewPr varScale="1">
        <p:scale>
          <a:sx n="51" d="100"/>
          <a:sy n="51" d="100"/>
        </p:scale>
        <p:origin x="6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F020C-BA5D-4CFC-9820-156779C3245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8EA69-7366-46A5-AA91-ED6E0EC593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618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Belangrijk om eens in 4 jaar grondonderzoek te doen.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8EA69-7366-46A5-AA91-ED6E0EC5932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260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8EA69-7366-46A5-AA91-ED6E0EC59320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30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N min en nalevering</a:t>
            </a:r>
            <a:r>
              <a:rPr lang="nl-NL" baseline="0" dirty="0" smtClean="0"/>
              <a:t> zitten beide al in de grond en kunnen al gebruikt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8EA69-7366-46A5-AA91-ED6E0EC5932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9120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BA1DF4-BA15-4C53-83F9-19B08E513BC2}" type="slidenum">
              <a:rPr lang="nl-NL" altLang="nl-NL"/>
              <a:pPr/>
              <a:t>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1971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ws-maismanager.com/Portals/15/Afbeeldingen/groot/pop-blz-097-b.gi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kws-maismanager.com/Portals/15/Afbeeldingen/groot/pop-blz-098.gi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kws-maismanager.com/Portals/15/Afbeeldingen/groot/pop-blz-099.gi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kws-maismanager.com/Portals/15/Afbeeldingen/groot/pop-blz-100.gi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475656" y="162880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5. Bemesting 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ndertitel 2"/>
          <p:cNvSpPr>
            <a:spLocks noGrp="1"/>
          </p:cNvSpPr>
          <p:nvPr>
            <p:ph type="subTitle" idx="1"/>
          </p:nvPr>
        </p:nvSpPr>
        <p:spPr>
          <a:xfrm>
            <a:off x="-324544" y="2348880"/>
            <a:ext cx="6400800" cy="1752600"/>
          </a:xfrm>
        </p:spPr>
        <p:txBody>
          <a:bodyPr/>
          <a:lstStyle/>
          <a:p>
            <a:r>
              <a:rPr lang="nl-NL" dirty="0" smtClean="0"/>
              <a:t>Voedergewassen 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>
          <a:xfrm>
            <a:off x="355303" y="879252"/>
            <a:ext cx="7210425" cy="635000"/>
          </a:xfrm>
        </p:spPr>
        <p:txBody>
          <a:bodyPr/>
          <a:lstStyle/>
          <a:p>
            <a:pPr algn="l" eaLnBrk="1" hangingPunct="1"/>
            <a:r>
              <a:rPr lang="nl-NL" altLang="nl-NL" sz="3600" dirty="0" smtClean="0"/>
              <a:t>Samenstelling  (</a:t>
            </a:r>
            <a:r>
              <a:rPr lang="nl-NL" altLang="nl-NL" sz="2800" dirty="0" smtClean="0"/>
              <a:t>organische mest, blz. 70)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dirty="0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2078038"/>
            <a:ext cx="844867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56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484784"/>
            <a:ext cx="8229600" cy="324008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l-NL" altLang="nl-NL" u="sng" dirty="0" smtClean="0"/>
              <a:t>Onttrekking (bij 15 ton </a:t>
            </a:r>
            <a:r>
              <a:rPr lang="nl-NL" altLang="nl-NL" u="sng" dirty="0" err="1" smtClean="0"/>
              <a:t>ds</a:t>
            </a:r>
            <a:r>
              <a:rPr lang="nl-NL" altLang="nl-NL" u="sng" dirty="0" smtClean="0"/>
              <a:t>/ha)</a:t>
            </a:r>
            <a:r>
              <a:rPr lang="nl-NL" altLang="nl-NL" dirty="0" smtClean="0"/>
              <a:t>					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nl-NL" altLang="nl-NL" sz="2800" u="sng" dirty="0" smtClean="0"/>
              <a:t>Kg per Ha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800" dirty="0" smtClean="0"/>
              <a:t>N stikstof     		 180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800" dirty="0" smtClean="0"/>
              <a:t>P₂O₅ fosfaat  		   55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800" dirty="0" smtClean="0"/>
              <a:t>K₂O kali         		 210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800" dirty="0" smtClean="0"/>
              <a:t>Mg magnesium	  	   25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2800" dirty="0" smtClean="0"/>
              <a:t>B  Borium			 150 gram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89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312738" y="549275"/>
            <a:ext cx="4114800" cy="6334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dirty="0" smtClean="0"/>
              <a:t>Kalk ( Ca )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>
          <a:xfrm>
            <a:off x="179388" y="1558925"/>
            <a:ext cx="8229600" cy="4525963"/>
          </a:xfrm>
        </p:spPr>
        <p:txBody>
          <a:bodyPr/>
          <a:lstStyle/>
          <a:p>
            <a:pPr eaLnBrk="1" hangingPunct="1"/>
            <a:r>
              <a:rPr lang="nl-NL" altLang="nl-NL" sz="2800" smtClean="0"/>
              <a:t>Gebruiken bij hoge</a:t>
            </a:r>
            <a:br>
              <a:rPr lang="nl-NL" altLang="nl-NL" sz="2800" smtClean="0"/>
            </a:br>
            <a:r>
              <a:rPr lang="nl-NL" altLang="nl-NL" sz="2800" smtClean="0"/>
              <a:t>zuurgraad (= lage pH)</a:t>
            </a:r>
          </a:p>
          <a:p>
            <a:pPr eaLnBrk="1" hangingPunct="1"/>
            <a:r>
              <a:rPr lang="nl-NL" altLang="nl-NL" sz="1400" smtClean="0"/>
              <a:t>Maïs ca. 5,5</a:t>
            </a:r>
          </a:p>
          <a:p>
            <a:pPr eaLnBrk="1" hangingPunct="1"/>
            <a:r>
              <a:rPr lang="nl-NL" altLang="nl-NL" sz="2800" smtClean="0"/>
              <a:t>Lage pH vermindert</a:t>
            </a:r>
            <a:br>
              <a:rPr lang="nl-NL" altLang="nl-NL" sz="2800" smtClean="0"/>
            </a:br>
            <a:r>
              <a:rPr lang="nl-NL" altLang="nl-NL" sz="2800" smtClean="0"/>
              <a:t>de beschikbaarheid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sz="2800" smtClean="0"/>
              <a:t>	v/d elementen</a:t>
            </a:r>
          </a:p>
          <a:p>
            <a:pPr eaLnBrk="1" hangingPunct="1"/>
            <a:r>
              <a:rPr lang="nl-NL" altLang="nl-NL" sz="2800" smtClean="0"/>
              <a:t>Structuur op kleigrond</a:t>
            </a:r>
          </a:p>
          <a:p>
            <a:pPr eaLnBrk="1" hangingPunct="1"/>
            <a:r>
              <a:rPr lang="nl-NL" altLang="nl-NL" sz="2800" smtClean="0"/>
              <a:t>Onderhoudsbekalking</a:t>
            </a:r>
            <a:br>
              <a:rPr lang="nl-NL" altLang="nl-NL" sz="2800" smtClean="0"/>
            </a:br>
            <a:r>
              <a:rPr lang="nl-NL" altLang="nl-NL" sz="2800" smtClean="0"/>
              <a:t>of reparatiebekalking</a:t>
            </a:r>
          </a:p>
        </p:txBody>
      </p:sp>
      <p:pic>
        <p:nvPicPr>
          <p:cNvPr id="4100" name="Picture 2" descr="http://www.kws-maismanager.com/Portals/15/Afbeeldingen/groot/pop-blz-07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1052513"/>
            <a:ext cx="453390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3779838" y="6040438"/>
            <a:ext cx="4870450" cy="57626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Blz. 53 – 56 is voor het vak “Bemesting”</a:t>
            </a:r>
          </a:p>
        </p:txBody>
      </p:sp>
    </p:spTree>
    <p:extLst>
      <p:ext uri="{BB962C8B-B14F-4D97-AF65-F5344CB8AC3E}">
        <p14:creationId xmlns:p14="http://schemas.microsoft.com/office/powerpoint/2010/main" val="16460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5796136" y="346075"/>
            <a:ext cx="3168650" cy="6477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NL" altLang="nl-NL" dirty="0" smtClean="0"/>
              <a:t>Stikstof</a:t>
            </a:r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>
          <a:xfrm>
            <a:off x="255588" y="1298575"/>
            <a:ext cx="8229600" cy="1943100"/>
          </a:xfrm>
        </p:spPr>
        <p:txBody>
          <a:bodyPr/>
          <a:lstStyle/>
          <a:p>
            <a:pPr eaLnBrk="1" hangingPunct="1"/>
            <a:r>
              <a:rPr lang="nl-NL" altLang="nl-NL" smtClean="0"/>
              <a:t>Zit in eiwitten</a:t>
            </a:r>
          </a:p>
          <a:p>
            <a:pPr eaLnBrk="1" hangingPunct="1"/>
            <a:r>
              <a:rPr lang="nl-NL" altLang="nl-NL" smtClean="0"/>
              <a:t>Bladgroen</a:t>
            </a:r>
          </a:p>
          <a:p>
            <a:pPr eaLnBrk="1" hangingPunct="1"/>
            <a:r>
              <a:rPr lang="nl-NL" altLang="nl-NL" smtClean="0"/>
              <a:t>Bij gebrek gele maïs</a:t>
            </a:r>
          </a:p>
        </p:txBody>
      </p:sp>
      <p:pic>
        <p:nvPicPr>
          <p:cNvPr id="5124" name="Picture 2" descr="http://www.kws-maismanager.com/Portals/15/Afbeeldingen/klein/Fotos%20Klein%20300/k-blz-097-a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265" y="1298575"/>
            <a:ext cx="3716338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kstvak 1"/>
          <p:cNvSpPr txBox="1">
            <a:spLocks noChangeArrowheads="1"/>
          </p:cNvSpPr>
          <p:nvPr/>
        </p:nvSpPr>
        <p:spPr bwMode="auto">
          <a:xfrm>
            <a:off x="395288" y="3644900"/>
            <a:ext cx="777716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latin typeface="Arial" panose="020B0604020202020204" pitchFamily="34" charset="0"/>
              </a:rPr>
              <a:t>Stikstofbemesting in kg N/ha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latin typeface="Arial" panose="020B0604020202020204" pitchFamily="34" charset="0"/>
              </a:rPr>
              <a:t>180 – Nmin – Nnalevering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</a:rPr>
              <a:t>N</a:t>
            </a:r>
            <a:r>
              <a:rPr lang="nl-NL" altLang="nl-NL" sz="1800">
                <a:latin typeface="Arial" panose="020B0604020202020204" pitchFamily="34" charset="0"/>
              </a:rPr>
              <a:t>min</a:t>
            </a:r>
            <a:r>
              <a:rPr lang="nl-NL" altLang="nl-NL" sz="2400">
                <a:latin typeface="Arial" panose="020B0604020202020204" pitchFamily="34" charset="0"/>
              </a:rPr>
              <a:t> = stikstofvoorraad in de bodem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>
                <a:latin typeface="Arial" panose="020B0604020202020204" pitchFamily="34" charset="0"/>
              </a:rPr>
              <a:t>N</a:t>
            </a:r>
            <a:r>
              <a:rPr lang="nl-NL" altLang="nl-NL" sz="1800">
                <a:latin typeface="Arial" panose="020B0604020202020204" pitchFamily="34" charset="0"/>
              </a:rPr>
              <a:t>nalevering</a:t>
            </a:r>
            <a:r>
              <a:rPr lang="nl-NL" altLang="nl-NL" sz="2400">
                <a:latin typeface="Arial" panose="020B0604020202020204" pitchFamily="34" charset="0"/>
              </a:rPr>
              <a:t> = stikstof uit ondergewerkte groenbemester</a:t>
            </a:r>
            <a:endParaRPr lang="nl-NL" altLang="nl-NL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14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Fosfaat </a:t>
            </a:r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Zit in eiwitten</a:t>
            </a:r>
          </a:p>
          <a:p>
            <a:pPr eaLnBrk="1" hangingPunct="1"/>
            <a:r>
              <a:rPr lang="nl-NL" altLang="nl-NL" smtClean="0"/>
              <a:t>Slecht beschikbaar in koude grond</a:t>
            </a:r>
          </a:p>
          <a:p>
            <a:pPr eaLnBrk="1" hangingPunct="1"/>
            <a:r>
              <a:rPr lang="nl-NL" altLang="nl-NL" smtClean="0"/>
              <a:t>Niet mobiel </a:t>
            </a:r>
            <a:r>
              <a:rPr lang="nl-NL" altLang="nl-NL" smtClean="0">
                <a:sym typeface="Wingdings" panose="05000000000000000000" pitchFamily="2" charset="2"/>
              </a:rPr>
              <a:t> </a:t>
            </a:r>
            <a:r>
              <a:rPr lang="nl-NL" altLang="nl-NL" smtClean="0"/>
              <a:t>rijenbemesting</a:t>
            </a:r>
          </a:p>
          <a:p>
            <a:pPr eaLnBrk="1" hangingPunct="1"/>
            <a:r>
              <a:rPr lang="nl-NL" altLang="nl-NL" smtClean="0"/>
              <a:t>Paarse maïs</a:t>
            </a:r>
          </a:p>
        </p:txBody>
      </p:sp>
      <p:pic>
        <p:nvPicPr>
          <p:cNvPr id="6148" name="Picture 2" descr="http://www.kws-maismanager.com/Portals/15/Afbeeldingen/klein/Fotos%20Klein%20300/k-blz-098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3500438"/>
            <a:ext cx="36195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7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Kali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357313"/>
            <a:ext cx="6635080" cy="4929411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Transport in de plant</a:t>
            </a:r>
          </a:p>
          <a:p>
            <a:pPr eaLnBrk="1" hangingPunct="1"/>
            <a:r>
              <a:rPr lang="nl-NL" altLang="nl-NL" dirty="0" smtClean="0"/>
              <a:t>Stevigheid</a:t>
            </a:r>
          </a:p>
          <a:p>
            <a:pPr eaLnBrk="1" hangingPunct="1"/>
            <a:r>
              <a:rPr lang="nl-NL" altLang="nl-NL" dirty="0" smtClean="0"/>
              <a:t>Gebrek: bladranden sterven af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dirty="0" smtClean="0"/>
              <a:t>                   legering</a:t>
            </a:r>
          </a:p>
          <a:p>
            <a:pPr eaLnBrk="1" hangingPunct="1"/>
            <a:r>
              <a:rPr lang="nl-NL" altLang="nl-NL" dirty="0" smtClean="0"/>
              <a:t>Spoelt gemakkelijk uit</a:t>
            </a:r>
          </a:p>
        </p:txBody>
      </p:sp>
      <p:pic>
        <p:nvPicPr>
          <p:cNvPr id="7172" name="Picture 2" descr="http://www.kws-maismanager.com/Portals/15/Afbeeldingen/klein/Fotos%20Klein%20300/k-blz-099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357313"/>
            <a:ext cx="2686050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90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Magnesium 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556792"/>
            <a:ext cx="6635080" cy="4929411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Zit in eiwitten</a:t>
            </a:r>
          </a:p>
          <a:p>
            <a:pPr eaLnBrk="1" hangingPunct="1"/>
            <a:r>
              <a:rPr lang="nl-NL" altLang="nl-NL" dirty="0" smtClean="0"/>
              <a:t>In bladgroen</a:t>
            </a:r>
          </a:p>
          <a:p>
            <a:pPr eaLnBrk="1" hangingPunct="1"/>
            <a:r>
              <a:rPr lang="nl-NL" altLang="nl-NL" dirty="0" smtClean="0"/>
              <a:t>Bij gebrek gele lengtestrepen op het oudste blad</a:t>
            </a:r>
          </a:p>
        </p:txBody>
      </p:sp>
      <p:pic>
        <p:nvPicPr>
          <p:cNvPr id="8196" name="Picture 2" descr="http://www.kws-maismanager.com/Portals/15/Afbeeldingen/klein/Fotos%20Klein%20300/k-blz-100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354" y="3768725"/>
            <a:ext cx="351790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0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Borium</a:t>
            </a:r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>
          <a:xfrm>
            <a:off x="537245" y="1505322"/>
            <a:ext cx="6635080" cy="4929411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Slechte kolfzetting</a:t>
            </a:r>
          </a:p>
          <a:p>
            <a:pPr eaLnBrk="1" hangingPunct="1"/>
            <a:r>
              <a:rPr lang="nl-NL" altLang="nl-NL" dirty="0" smtClean="0"/>
              <a:t>Slechte korrelvulling</a:t>
            </a:r>
          </a:p>
          <a:p>
            <a:pPr eaLnBrk="1" hangingPunct="1"/>
            <a:r>
              <a:rPr lang="nl-NL" altLang="nl-NL" dirty="0" smtClean="0"/>
              <a:t>Spoelt snel uit</a:t>
            </a:r>
          </a:p>
          <a:p>
            <a:pPr eaLnBrk="1" hangingPunct="1"/>
            <a:r>
              <a:rPr lang="nl-NL" altLang="nl-NL" dirty="0" smtClean="0"/>
              <a:t>4 gram per m3 mest</a:t>
            </a:r>
          </a:p>
          <a:p>
            <a:pPr eaLnBrk="1" hangingPunct="1"/>
            <a:r>
              <a:rPr lang="nl-NL" altLang="nl-NL" dirty="0" smtClean="0"/>
              <a:t>Bespuiting met Borium</a:t>
            </a:r>
          </a:p>
        </p:txBody>
      </p:sp>
      <p:pic>
        <p:nvPicPr>
          <p:cNvPr id="9220" name="Picture 2" descr="http://www.kws-maismanager.com/Portals/15/Afbeeldingen/groot/pop-blz-1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857250"/>
            <a:ext cx="348615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7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Organische mest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170 Europese norm dierlijke mest</a:t>
            </a:r>
          </a:p>
          <a:p>
            <a:pPr eaLnBrk="1" hangingPunct="1"/>
            <a:r>
              <a:rPr lang="nl-NL" altLang="nl-NL" dirty="0" smtClean="0"/>
              <a:t>230(zand)- 250 (klei)Kg N per Ha</a:t>
            </a:r>
          </a:p>
          <a:p>
            <a:pPr eaLnBrk="1" hangingPunct="1"/>
            <a:r>
              <a:rPr lang="nl-NL" altLang="nl-NL" dirty="0" smtClean="0"/>
              <a:t> kg P per Ha</a:t>
            </a:r>
          </a:p>
          <a:p>
            <a:pPr eaLnBrk="1" hangingPunct="1"/>
            <a:r>
              <a:rPr lang="nl-NL" altLang="nl-NL" dirty="0" smtClean="0"/>
              <a:t>16 </a:t>
            </a:r>
            <a:r>
              <a:rPr lang="nl-NL" altLang="nl-NL" dirty="0" smtClean="0"/>
              <a:t>febr. tot 1 sept.</a:t>
            </a:r>
          </a:p>
          <a:p>
            <a:pPr eaLnBrk="1" hangingPunct="1"/>
            <a:r>
              <a:rPr lang="nl-NL" altLang="nl-NL" dirty="0" smtClean="0"/>
              <a:t>Vaste mest op klei </a:t>
            </a:r>
            <a:r>
              <a:rPr lang="nl-NL" altLang="nl-NL" dirty="0" smtClean="0">
                <a:sym typeface="Wingdings" panose="05000000000000000000" pitchFamily="2" charset="2"/>
              </a:rPr>
              <a:t> jaarrond </a:t>
            </a:r>
          </a:p>
          <a:p>
            <a:pPr lvl="2"/>
            <a:r>
              <a:rPr lang="nl-NL" altLang="nl-NL" dirty="0" smtClean="0">
                <a:sym typeface="Wingdings" panose="05000000000000000000" pitchFamily="2" charset="2"/>
              </a:rPr>
              <a:t>Rvo mestbeleid </a:t>
            </a:r>
            <a:endParaRPr lang="nl-NL" altLang="nl-NL" dirty="0" smtClean="0"/>
          </a:p>
          <a:p>
            <a:pPr eaLnBrk="1" hangingPunct="1"/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13870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194</Words>
  <Application>Microsoft Office PowerPoint</Application>
  <PresentationFormat>Diavoorstelling (4:3)</PresentationFormat>
  <Paragraphs>61</Paragraphs>
  <Slides>10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Kantoorthema</vt:lpstr>
      <vt:lpstr>PowerPoint-presentatie</vt:lpstr>
      <vt:lpstr>PowerPoint-presentatie</vt:lpstr>
      <vt:lpstr>Kalk ( Ca )</vt:lpstr>
      <vt:lpstr>Stikstof</vt:lpstr>
      <vt:lpstr>Fosfaat </vt:lpstr>
      <vt:lpstr>Kali</vt:lpstr>
      <vt:lpstr>Magnesium </vt:lpstr>
      <vt:lpstr>Borium</vt:lpstr>
      <vt:lpstr>Organische mest</vt:lpstr>
      <vt:lpstr>Samenstelling  (organische mest, blz. 70)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Carolien Sengers</cp:lastModifiedBy>
  <cp:revision>14</cp:revision>
  <dcterms:created xsi:type="dcterms:W3CDTF">2013-11-15T15:05:42Z</dcterms:created>
  <dcterms:modified xsi:type="dcterms:W3CDTF">2017-05-31T13:39:02Z</dcterms:modified>
</cp:coreProperties>
</file>